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6" r:id="rId2"/>
    <p:sldId id="353" r:id="rId3"/>
    <p:sldId id="350" r:id="rId4"/>
    <p:sldId id="354" r:id="rId5"/>
    <p:sldId id="352" r:id="rId6"/>
    <p:sldId id="348" r:id="rId7"/>
    <p:sldId id="351" r:id="rId8"/>
    <p:sldId id="356" r:id="rId9"/>
    <p:sldId id="349" r:id="rId10"/>
    <p:sldId id="358" r:id="rId11"/>
    <p:sldId id="380" r:id="rId12"/>
    <p:sldId id="382" r:id="rId13"/>
    <p:sldId id="381" r:id="rId14"/>
    <p:sldId id="363" r:id="rId15"/>
    <p:sldId id="365" r:id="rId16"/>
    <p:sldId id="362" r:id="rId17"/>
    <p:sldId id="368" r:id="rId18"/>
    <p:sldId id="371" r:id="rId19"/>
    <p:sldId id="373" r:id="rId20"/>
    <p:sldId id="370" r:id="rId21"/>
    <p:sldId id="367" r:id="rId22"/>
    <p:sldId id="375" r:id="rId23"/>
    <p:sldId id="378" r:id="rId24"/>
    <p:sldId id="372" r:id="rId25"/>
    <p:sldId id="360" r:id="rId26"/>
    <p:sldId id="361" r:id="rId27"/>
    <p:sldId id="357" r:id="rId28"/>
    <p:sldId id="376" r:id="rId29"/>
    <p:sldId id="359" r:id="rId30"/>
    <p:sldId id="379" r:id="rId31"/>
    <p:sldId id="384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333FF"/>
    <a:srgbClr val="CC00FF"/>
    <a:srgbClr val="FF00FF"/>
    <a:srgbClr val="99FF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86421" autoAdjust="0"/>
  </p:normalViewPr>
  <p:slideViewPr>
    <p:cSldViewPr>
      <p:cViewPr varScale="1">
        <p:scale>
          <a:sx n="110" d="100"/>
          <a:sy n="110" d="100"/>
        </p:scale>
        <p:origin x="17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492F3A-0CEA-428C-B469-D33B3F2A53A2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2C83BD-BCA3-41FB-8776-7B3ED0640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22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C83BD-BCA3-41FB-8776-7B3ED0640D0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1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ribka1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34DB3-E9C5-4E51-8F83-3898F9199404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F49C-ED38-4655-99CF-40F0D1386F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86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1EBF-82FF-463E-8E57-047F36D8D942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06557-F87A-4C1A-9094-2B90C4D5E7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6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FA5FC-7607-4C64-8694-17AF7F19D419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8949-8D36-43ED-BDA2-B6A5BDF8C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44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BCF5C-2011-4F1A-9766-C4E314990A2D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90043-F83D-44AB-89F9-C1B7736A0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2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37024-664A-475B-AC11-C15B1D900139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B578B-2B83-459F-AE2A-BAEDCBAB8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5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73C0A-F104-4728-BF5D-6F5ACBC1E92B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0D22-365C-4E37-80BE-714432CA4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6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346CC-1E2D-4A8F-A86E-305B67F73968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77F6A-1824-4A57-B6E1-CB726C54A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2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39D5E-A665-4005-9E5E-5105812C223A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73D3F-FC23-4098-937E-C10ED007B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8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CAAF-0D63-451E-9621-2DEEFC69AD2F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A3642-5F0A-4CFC-8AFB-43E27FF00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0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880A-2BE6-487E-88DF-71F49D4A4CED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4AB41-2B32-4B45-BF2E-254C6DA5B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9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BEBB-DED5-439E-AC10-8AA0FB1B4879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054A-B5B2-4C61-A71F-C637ECBF9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7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67F42A-22C4-4043-9B4F-92B7EF6444A5}" type="datetimeFigureOut">
              <a:rPr lang="ru-RU"/>
              <a:pPr>
                <a:defRPr/>
              </a:pPr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A66C14-9A6E-4C97-9359-8151884B7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Рисунок 6" descr="ribka58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5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98" y="3212976"/>
            <a:ext cx="7849202" cy="3645024"/>
          </a:xfrm>
          <a:prstGeom prst="rect">
            <a:avLst/>
          </a:prstGeom>
        </p:spPr>
      </p:pic>
      <p:pic>
        <p:nvPicPr>
          <p:cNvPr id="9" name="Picture 2" descr="C:\Documents and Settings\User\Рабочий стол\gusi_lebedi_skazca_re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4798" y="0"/>
            <a:ext cx="7919251" cy="470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5048" y="11663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FFFF"/>
                </a:solidFill>
                <a:latin typeface="Georgia" pitchFamily="18" charset="0"/>
              </a:rPr>
              <a:t>    Речка плакала</a:t>
            </a:r>
            <a:r>
              <a:rPr lang="ru-RU" sz="5400" b="1" i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54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5400" b="1" i="1" dirty="0" smtClean="0">
                <a:solidFill>
                  <a:srgbClr val="C00000"/>
                </a:solidFill>
                <a:latin typeface="Georgia" pitchFamily="18" charset="0"/>
              </a:rPr>
              <a:t>                  </a:t>
            </a:r>
            <a:r>
              <a:rPr lang="ru-RU" sz="2800" b="1" i="1" dirty="0" smtClean="0">
                <a:solidFill>
                  <a:srgbClr val="3333FF"/>
                </a:solidFill>
                <a:latin typeface="Georgia" pitchFamily="18" charset="0"/>
              </a:rPr>
              <a:t>(</a:t>
            </a:r>
            <a:r>
              <a:rPr lang="ru-RU" sz="2000" b="1" i="1" dirty="0" smtClean="0">
                <a:solidFill>
                  <a:srgbClr val="3333FF"/>
                </a:solidFill>
                <a:latin typeface="Georgia" pitchFamily="18" charset="0"/>
              </a:rPr>
              <a:t>ЭКОЛОГИЧЕСКАЯ КНИГА-СКАЗКА)</a:t>
            </a:r>
            <a:endParaRPr lang="ru-RU" sz="2000" dirty="0">
              <a:solidFill>
                <a:srgbClr val="3333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5733256"/>
            <a:ext cx="66247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i="1" u="sng" cap="all" spc="0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Авторы проекта </a:t>
            </a:r>
            <a:r>
              <a:rPr lang="ru-RU" sz="1600" b="1" cap="all" spc="0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:</a:t>
            </a:r>
          </a:p>
          <a:p>
            <a:r>
              <a:rPr lang="ru-RU" sz="1600" b="1" cap="all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Старший воспитатель Мартынова Т.О. </a:t>
            </a:r>
          </a:p>
          <a:p>
            <a:r>
              <a:rPr lang="ru-RU" sz="1600" b="1" cap="all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Головина </a:t>
            </a:r>
            <a:r>
              <a:rPr lang="ru-RU" sz="1600" b="1" cap="all" dirty="0" err="1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т.А</a:t>
            </a:r>
            <a:r>
              <a:rPr lang="ru-RU" sz="1600" b="1" cap="all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- учитель логопед </a:t>
            </a:r>
            <a:r>
              <a:rPr lang="ru-RU" sz="1600" b="1" cap="all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</a:p>
          <a:p>
            <a:r>
              <a:rPr lang="ru-RU" sz="1600" b="1" cap="all" spc="0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Воспитатели : </a:t>
            </a:r>
            <a:r>
              <a:rPr lang="ru-RU" sz="1600" b="1" cap="all" spc="0" dirty="0" err="1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коромыслова</a:t>
            </a:r>
            <a:r>
              <a:rPr lang="ru-RU" sz="1600" b="1" cap="all" spc="0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Н.А. </a:t>
            </a:r>
            <a:r>
              <a:rPr lang="ru-RU" sz="1600" b="1" cap="all" spc="0" dirty="0" err="1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Гециу</a:t>
            </a:r>
            <a:r>
              <a:rPr lang="ru-RU" sz="1600" b="1" cap="all" spc="0" dirty="0" smtClean="0">
                <a:ln/>
                <a:solidFill>
                  <a:srgbClr val="00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Е.Д.</a:t>
            </a:r>
          </a:p>
          <a:p>
            <a:pPr algn="ctr"/>
            <a:endParaRPr lang="ru-RU" sz="16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5" y="188640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412845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16016" y="476672"/>
            <a:ext cx="4498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Реализация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221088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Досуг «Берегите воду»</a:t>
            </a:r>
            <a:endParaRPr lang="ru-RU" altLang="ru-RU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82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5" y="18864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2"/>
            <a:ext cx="451250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1201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8600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3315" y="2539613"/>
            <a:ext cx="4406180" cy="3304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345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329"/>
            <a:ext cx="5340085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5206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7256570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01208"/>
            <a:ext cx="2608684" cy="17217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123093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Рассматриваем иллюстрации</a:t>
            </a:r>
          </a:p>
        </p:txBody>
      </p:sp>
    </p:spTree>
    <p:extLst>
      <p:ext uri="{BB962C8B-B14F-4D97-AF65-F5344CB8AC3E}">
        <p14:creationId xmlns:p14="http://schemas.microsoft.com/office/powerpoint/2010/main" val="1202121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-329" r="13775"/>
          <a:stretch/>
        </p:blipFill>
        <p:spPr>
          <a:xfrm>
            <a:off x="1763688" y="404664"/>
            <a:ext cx="6264696" cy="5167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533">
            <a:off x="6534612" y="5243753"/>
            <a:ext cx="2608684" cy="17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700089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145005"/>
            <a:ext cx="2608684" cy="17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84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64364"/>
            <a:ext cx="2608684" cy="17217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404664"/>
            <a:ext cx="7145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Творческие </a:t>
            </a:r>
            <a:r>
              <a:rPr lang="ru-RU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работы</a:t>
            </a:r>
            <a:endParaRPr lang="ru-RU" sz="28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11" y="1163971"/>
            <a:ext cx="7257316" cy="408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2213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64704"/>
            <a:ext cx="6617955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214799"/>
            <a:ext cx="2608684" cy="17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18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229200"/>
            <a:ext cx="2608684" cy="17217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4704"/>
            <a:ext cx="700157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237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547664" y="5013176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0066"/>
                </a:solidFill>
              </a:rPr>
              <a:t>Вид проекта:</a:t>
            </a:r>
            <a:r>
              <a:rPr lang="ru-RU" altLang="ru-RU" b="1" dirty="0">
                <a:solidFill>
                  <a:srgbClr val="002060"/>
                </a:solidFill>
              </a:rPr>
              <a:t> </a:t>
            </a:r>
            <a:r>
              <a:rPr lang="ru-RU" altLang="ru-RU" b="1" dirty="0" err="1" smtClean="0"/>
              <a:t>исследовательско-творческий</a:t>
            </a:r>
            <a:r>
              <a:rPr lang="ru-RU" altLang="ru-RU" b="1" dirty="0" smtClean="0"/>
              <a:t>.</a:t>
            </a:r>
            <a:endParaRPr lang="ru-RU" altLang="ru-RU" b="1" dirty="0"/>
          </a:p>
          <a:p>
            <a:pPr eaLnBrk="1" hangingPunct="1"/>
            <a:endParaRPr lang="ru-RU" altLang="ru-RU" b="1" dirty="0"/>
          </a:p>
          <a:p>
            <a:pPr eaLnBrk="1" hangingPunct="1"/>
            <a:r>
              <a:rPr lang="ru-RU" altLang="ru-RU" b="1" dirty="0">
                <a:solidFill>
                  <a:srgbClr val="FF0066"/>
                </a:solidFill>
              </a:rPr>
              <a:t>Срок реализации:</a:t>
            </a:r>
            <a:r>
              <a:rPr lang="ru-RU" altLang="ru-RU" b="1" dirty="0">
                <a:solidFill>
                  <a:srgbClr val="0070C0"/>
                </a:solidFill>
              </a:rPr>
              <a:t> </a:t>
            </a:r>
            <a:r>
              <a:rPr lang="ru-RU" altLang="ru-RU" b="1" dirty="0" smtClean="0"/>
              <a:t>среднесрочный.</a:t>
            </a:r>
            <a:endParaRPr lang="ru-RU" altLang="ru-RU" b="1" dirty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3218858" y="980728"/>
            <a:ext cx="38862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</a:t>
            </a: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304196" y="2871614"/>
            <a:ext cx="25146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dirty="0"/>
              <a:t>дети </a:t>
            </a:r>
            <a:r>
              <a:rPr lang="ru-RU" altLang="ru-RU" sz="1800" dirty="0" smtClean="0"/>
              <a:t>старшей группы </a:t>
            </a:r>
          </a:p>
          <a:p>
            <a:pPr algn="ctr" eaLnBrk="1" hangingPunct="1"/>
            <a:r>
              <a:rPr lang="ru-RU" altLang="ru-RU" sz="1800" dirty="0" smtClean="0"/>
              <a:t>для детей с ОВЗ</a:t>
            </a:r>
            <a:endParaRPr lang="ru-RU" altLang="ru-RU" sz="1800" dirty="0"/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3822948" y="2871614"/>
            <a:ext cx="23622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dirty="0"/>
              <a:t>родители</a:t>
            </a: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6484438" y="2587345"/>
            <a:ext cx="2438400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dirty="0"/>
              <a:t>воспитатели</a:t>
            </a:r>
          </a:p>
        </p:txBody>
      </p:sp>
      <p:sp>
        <p:nvSpPr>
          <p:cNvPr id="3081" name="Line 13"/>
          <p:cNvSpPr>
            <a:spLocks noChangeShapeType="1"/>
          </p:cNvSpPr>
          <p:nvPr/>
        </p:nvSpPr>
        <p:spPr bwMode="auto">
          <a:xfrm>
            <a:off x="6876458" y="2039326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2" name="Line 14"/>
          <p:cNvSpPr>
            <a:spLocks noChangeShapeType="1"/>
          </p:cNvSpPr>
          <p:nvPr/>
        </p:nvSpPr>
        <p:spPr bwMode="auto">
          <a:xfrm>
            <a:off x="5004048" y="193322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3" name="Line 15"/>
          <p:cNvSpPr>
            <a:spLocks noChangeShapeType="1"/>
          </p:cNvSpPr>
          <p:nvPr/>
        </p:nvSpPr>
        <p:spPr bwMode="auto">
          <a:xfrm flipH="1">
            <a:off x="2952158" y="200942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48680"/>
            <a:ext cx="7308304" cy="5149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97">
            <a:off x="6660051" y="5262826"/>
            <a:ext cx="2608684" cy="15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54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260648"/>
            <a:ext cx="2662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Результат</a:t>
            </a:r>
            <a:endParaRPr lang="ru-RU" sz="40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22766"/>
            <a:ext cx="7524328" cy="5149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407">
            <a:off x="6457765" y="5142742"/>
            <a:ext cx="2608684" cy="17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6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" y="346246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293096" cy="321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7564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" y="-87875"/>
            <a:ext cx="4581128" cy="34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543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388"/>
          <a:stretch/>
        </p:blipFill>
        <p:spPr>
          <a:xfrm>
            <a:off x="2280865" y="3347971"/>
            <a:ext cx="4752528" cy="344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65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291486"/>
            <a:ext cx="2608684" cy="17217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712944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0734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45" y="5185449"/>
            <a:ext cx="2608684" cy="17217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21487"/>
            <a:ext cx="77048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3333FF"/>
                </a:solidFill>
                <a:effectLst/>
                <a:latin typeface="Georgia" panose="02040502050405020303" pitchFamily="18" charset="0"/>
              </a:rPr>
              <a:t>Рассказываем другим детям </a:t>
            </a:r>
            <a:endParaRPr lang="ru-RU" sz="3600" b="1" cap="none" spc="0" dirty="0">
              <a:ln/>
              <a:solidFill>
                <a:srgbClr val="3333FF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97959"/>
            <a:ext cx="7256570" cy="4087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6464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6" y="5301208"/>
            <a:ext cx="2608684" cy="1721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7191853" cy="4051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931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4664"/>
            <a:ext cx="730830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41624"/>
            <a:ext cx="2608684" cy="17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1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8" y="720630"/>
            <a:ext cx="393643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50" y="836712"/>
            <a:ext cx="3779912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71646"/>
            <a:ext cx="4241020" cy="3180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59632" y="21487"/>
            <a:ext cx="77048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rgbClr val="3333FF"/>
                </a:solidFill>
                <a:latin typeface="Georgia" panose="02040502050405020303" pitchFamily="18" charset="0"/>
              </a:rPr>
              <a:t>Детско- </a:t>
            </a:r>
            <a:r>
              <a:rPr lang="ru-RU" sz="3600" b="1" smtClean="0">
                <a:ln/>
                <a:solidFill>
                  <a:srgbClr val="3333FF"/>
                </a:solidFill>
                <a:latin typeface="Georgia" panose="02040502050405020303" pitchFamily="18" charset="0"/>
              </a:rPr>
              <a:t>родительские работы.</a:t>
            </a:r>
            <a:r>
              <a:rPr lang="ru-RU" sz="3600" b="1" cap="none" spc="0" smtClean="0">
                <a:ln/>
                <a:solidFill>
                  <a:srgbClr val="3333FF"/>
                </a:solidFill>
                <a:effectLst/>
                <a:latin typeface="Georgia" panose="02040502050405020303" pitchFamily="18" charset="0"/>
              </a:rPr>
              <a:t> </a:t>
            </a:r>
            <a:endParaRPr lang="ru-RU" sz="3600" b="1" cap="none" spc="0" dirty="0">
              <a:ln/>
              <a:solidFill>
                <a:srgbClr val="3333FF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5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93096" cy="321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851" r="389" b="5900"/>
          <a:stretch/>
        </p:blipFill>
        <p:spPr>
          <a:xfrm>
            <a:off x="4644008" y="318550"/>
            <a:ext cx="4248472" cy="296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99" y="3501008"/>
            <a:ext cx="4221088" cy="316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" y="3501008"/>
            <a:ext cx="4371401" cy="3278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444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219200" y="1484784"/>
            <a:ext cx="7673280" cy="449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Цель: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познакомить</a:t>
            </a:r>
            <a:r>
              <a:rPr kumimoji="0" lang="ru-RU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с правилами поведения в природе.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altLang="ru-RU" sz="2400" dirty="0" smtClean="0">
                <a:latin typeface="Times New Roman" pitchFamily="18" charset="0"/>
                <a:cs typeface="+mn-cs"/>
              </a:rPr>
              <a:t>   </a:t>
            </a:r>
            <a:r>
              <a:rPr kumimoji="0" lang="ru-RU" alt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Задачи:</a:t>
            </a:r>
            <a:r>
              <a:rPr kumimoji="0" lang="ru-RU" alt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ru-RU" alt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</a:t>
            </a:r>
            <a:r>
              <a:rPr kumimoji="0" lang="ru-RU" alt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</a:t>
            </a:r>
            <a:r>
              <a:rPr kumimoji="0" lang="ru-RU" alt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Образовательные</a:t>
            </a:r>
            <a:r>
              <a:rPr kumimoji="0" lang="ru-RU" altLang="ru-RU" sz="24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обогащать</a:t>
            </a:r>
            <a:r>
              <a:rPr kumimoji="0" lang="ru-RU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знания детей о взаимодействии природы и человека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ru-RU" alt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2. Развивающие:</a:t>
            </a:r>
            <a:r>
              <a:rPr kumimoji="0" lang="ru-RU" alt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развивать интерес</a:t>
            </a:r>
            <a:r>
              <a:rPr kumimoji="0" lang="ru-RU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 к природе</a:t>
            </a:r>
            <a:r>
              <a:rPr lang="ru-RU" altLang="ru-RU" sz="2400" dirty="0" smtClean="0">
                <a:latin typeface="Times New Roman" pitchFamily="18" charset="0"/>
                <a:cs typeface="+mn-cs"/>
              </a:rPr>
              <a:t>, развивать речь, внимание , умение наблюдать , познакомить с жанром сказки, развивать фантазию.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ru-RU" alt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3. </a:t>
            </a:r>
            <a:r>
              <a:rPr kumimoji="0" lang="ru-RU" alt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Воспитательные: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воспитывать чувство любви и</a:t>
            </a:r>
            <a:r>
              <a:rPr kumimoji="0" lang="ru-RU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бережного отношения к природе.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219200" y="199529"/>
            <a:ext cx="77724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Тема проекта: </a:t>
            </a:r>
            <a:r>
              <a:rPr kumimoji="0" lang="ru-RU" alt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«Речка</a:t>
            </a:r>
            <a:r>
              <a:rPr kumimoji="0" lang="ru-RU" altLang="ru-RU" sz="3200" b="1" i="1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плакала </a:t>
            </a:r>
            <a:r>
              <a:rPr kumimoji="0" lang="ru-RU" alt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2140" y="932300"/>
            <a:ext cx="5949280" cy="446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8000" b="8000"/>
          <a:stretch/>
        </p:blipFill>
        <p:spPr>
          <a:xfrm rot="5400000">
            <a:off x="4120359" y="2008433"/>
            <a:ext cx="5472608" cy="3705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33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6432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" y="0"/>
            <a:ext cx="912430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7299">
            <a:off x="1077813" y="5650402"/>
            <a:ext cx="1080120" cy="7128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49303" y="168871"/>
            <a:ext cx="7992887" cy="624786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8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СПАСИБО</a:t>
            </a:r>
          </a:p>
          <a:p>
            <a:pPr algn="ctr"/>
            <a:r>
              <a:rPr lang="ru-RU" sz="8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                  ЗА</a:t>
            </a:r>
          </a:p>
          <a:p>
            <a:pPr algn="ctr"/>
            <a:endParaRPr lang="ru-RU" sz="8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ru-RU" sz="8000" b="1" dirty="0" smtClean="0">
              <a:ln w="6600">
                <a:solidFill>
                  <a:srgbClr val="FFFF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8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eorgia" panose="02040502050405020303" pitchFamily="18" charset="0"/>
              </a:rPr>
              <a:t>ВНИМАНИЕ!</a:t>
            </a:r>
            <a:endParaRPr lang="ru-RU" sz="8000" b="1" cap="none" spc="0" dirty="0">
              <a:ln w="6600">
                <a:solidFill>
                  <a:srgbClr val="FFFF00"/>
                </a:solidFill>
                <a:prstDash val="solid"/>
              </a:ln>
              <a:solidFill>
                <a:srgbClr val="FF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5882">
            <a:off x="6035656" y="2936363"/>
            <a:ext cx="1080120" cy="7128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7" y="3084393"/>
            <a:ext cx="2857500" cy="1143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8408">
            <a:off x="869401" y="3386217"/>
            <a:ext cx="2857500" cy="1143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69096"/>
            <a:ext cx="2294749" cy="171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76" y="5519809"/>
            <a:ext cx="1825018" cy="14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4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838200" y="228600"/>
            <a:ext cx="75502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</a:t>
            </a:r>
            <a:r>
              <a:rPr lang="ru-RU" altLang="ru-RU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</a:t>
            </a:r>
            <a:r>
              <a:rPr lang="ru-RU" altLang="ru-RU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ешения </a:t>
            </a:r>
            <a:r>
              <a:rPr lang="ru-RU" altLang="ru-RU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поставленных задач через</a:t>
            </a:r>
            <a:br>
              <a:rPr lang="ru-RU" altLang="ru-RU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altLang="ru-RU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интеграцию образовательных областей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733800" y="1752600"/>
            <a:ext cx="1657350" cy="144145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solidFill>
                  <a:srgbClr val="0066FF"/>
                </a:solidFill>
              </a:rPr>
              <a:t>Воспитание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rgbClr val="0066FF"/>
                </a:solidFill>
              </a:rPr>
              <a:t>бережного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rgbClr val="0066FF"/>
                </a:solidFill>
              </a:rPr>
              <a:t> отношения </a:t>
            </a:r>
          </a:p>
          <a:p>
            <a:pPr algn="ctr" eaLnBrk="1" hangingPunct="1"/>
            <a:r>
              <a:rPr lang="ru-RU" altLang="ru-RU" sz="1800" b="1" dirty="0" smtClean="0">
                <a:solidFill>
                  <a:srgbClr val="0066FF"/>
                </a:solidFill>
              </a:rPr>
              <a:t>к природе</a:t>
            </a:r>
            <a:endParaRPr lang="ru-RU" altLang="ru-RU" sz="1800" b="1" dirty="0">
              <a:solidFill>
                <a:srgbClr val="0066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81000" y="1295400"/>
            <a:ext cx="2879725" cy="12239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FF3300"/>
                </a:solidFill>
              </a:rPr>
              <a:t>«Познание»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0066FF"/>
                </a:solidFill>
              </a:rPr>
              <a:t>Знакомство  с экосистемой реки.</a:t>
            </a:r>
            <a:endParaRPr lang="ru-RU" altLang="ru-RU" sz="1400" b="1" dirty="0">
              <a:solidFill>
                <a:srgbClr val="0066FF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124200" y="5029200"/>
            <a:ext cx="3168650" cy="11525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FF3300"/>
                </a:solidFill>
              </a:rPr>
              <a:t>« Музыка»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0066FF"/>
                </a:solidFill>
              </a:rPr>
              <a:t>Прослушивание музыки 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0066FF"/>
                </a:solidFill>
              </a:rPr>
              <a:t>и песен о природе</a:t>
            </a:r>
            <a:endParaRPr lang="ru-RU" altLang="ru-RU" sz="1400" b="1" dirty="0">
              <a:solidFill>
                <a:srgbClr val="0066FF"/>
              </a:solidFill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562600" y="3352800"/>
            <a:ext cx="3241675" cy="126841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FF3300"/>
                </a:solidFill>
              </a:rPr>
              <a:t>« Чтение художественной</a:t>
            </a:r>
          </a:p>
          <a:p>
            <a:pPr algn="ctr" eaLnBrk="1" hangingPunct="1"/>
            <a:r>
              <a:rPr lang="ru-RU" altLang="ru-RU" sz="1800" b="1" dirty="0">
                <a:solidFill>
                  <a:srgbClr val="FF3300"/>
                </a:solidFill>
              </a:rPr>
              <a:t>литературы»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66FF"/>
                </a:solidFill>
              </a:rPr>
              <a:t>Обогащение запаса знаний детей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66FF"/>
                </a:solidFill>
              </a:rPr>
              <a:t>о </a:t>
            </a:r>
            <a:r>
              <a:rPr lang="ru-RU" altLang="ru-RU" sz="1400" b="1" dirty="0" smtClean="0">
                <a:solidFill>
                  <a:srgbClr val="0066FF"/>
                </a:solidFill>
              </a:rPr>
              <a:t>природе с </a:t>
            </a:r>
            <a:r>
              <a:rPr lang="ru-RU" altLang="ru-RU" sz="1400" b="1" dirty="0">
                <a:solidFill>
                  <a:srgbClr val="0066FF"/>
                </a:solidFill>
              </a:rPr>
              <a:t>помощью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66FF"/>
                </a:solidFill>
              </a:rPr>
              <a:t>художественного слова</a:t>
            </a:r>
            <a:r>
              <a:rPr lang="ru-RU" altLang="ru-RU" sz="1400" dirty="0"/>
              <a:t> 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867400" y="1295400"/>
            <a:ext cx="2879725" cy="122396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FF3300"/>
                </a:solidFill>
              </a:rPr>
              <a:t>« Художественное </a:t>
            </a:r>
          </a:p>
          <a:p>
            <a:pPr algn="ctr" eaLnBrk="1" hangingPunct="1"/>
            <a:r>
              <a:rPr lang="ru-RU" altLang="ru-RU" sz="1800" b="1" dirty="0">
                <a:solidFill>
                  <a:srgbClr val="FF3300"/>
                </a:solidFill>
              </a:rPr>
              <a:t>Творчество»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66FF"/>
                </a:solidFill>
              </a:rPr>
              <a:t>Отражение полученных знаний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0066FF"/>
                </a:solidFill>
              </a:rPr>
              <a:t>о природе в </a:t>
            </a:r>
            <a:r>
              <a:rPr lang="ru-RU" altLang="ru-RU" sz="1400" b="1" dirty="0">
                <a:solidFill>
                  <a:srgbClr val="0066FF"/>
                </a:solidFill>
              </a:rPr>
              <a:t>продуктивной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66FF"/>
                </a:solidFill>
              </a:rPr>
              <a:t>деятельности</a:t>
            </a: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228600" y="3276600"/>
            <a:ext cx="3379788" cy="1231106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FF3300"/>
                </a:solidFill>
              </a:rPr>
              <a:t>    « Социализация»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66FF"/>
                </a:solidFill>
              </a:rPr>
              <a:t>    Обогащение знаний детей</a:t>
            </a:r>
          </a:p>
          <a:p>
            <a:pPr algn="ctr" eaLnBrk="1" hangingPunct="1"/>
            <a:r>
              <a:rPr lang="ru-RU" altLang="ru-RU" sz="1400" b="1" dirty="0" smtClean="0">
                <a:solidFill>
                  <a:srgbClr val="0066FF"/>
                </a:solidFill>
              </a:rPr>
              <a:t>о природе  через сюжетно-ролевой </a:t>
            </a:r>
            <a:r>
              <a:rPr lang="ru-RU" altLang="ru-RU" sz="1400" b="1" dirty="0">
                <a:solidFill>
                  <a:srgbClr val="0066FF"/>
                </a:solidFill>
              </a:rPr>
              <a:t>игры</a:t>
            </a:r>
          </a:p>
          <a:p>
            <a:pPr eaLnBrk="1" hangingPunct="1"/>
            <a:endParaRPr lang="ru-RU" altLang="ru-RU" sz="1400" b="1" dirty="0">
              <a:solidFill>
                <a:srgbClr val="0066FF"/>
              </a:solidFill>
            </a:endParaRPr>
          </a:p>
        </p:txBody>
      </p:sp>
      <p:sp>
        <p:nvSpPr>
          <p:cNvPr id="5130" name="Line 13"/>
          <p:cNvSpPr>
            <a:spLocks noChangeShapeType="1"/>
          </p:cNvSpPr>
          <p:nvPr/>
        </p:nvSpPr>
        <p:spPr bwMode="auto">
          <a:xfrm>
            <a:off x="4648200" y="3429000"/>
            <a:ext cx="0" cy="10795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1" name="Line 14"/>
          <p:cNvSpPr>
            <a:spLocks noChangeShapeType="1"/>
          </p:cNvSpPr>
          <p:nvPr/>
        </p:nvSpPr>
        <p:spPr bwMode="auto">
          <a:xfrm flipH="1" flipV="1">
            <a:off x="3276600" y="2209800"/>
            <a:ext cx="381000" cy="174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2" name="Line 15"/>
          <p:cNvSpPr>
            <a:spLocks noChangeShapeType="1"/>
          </p:cNvSpPr>
          <p:nvPr/>
        </p:nvSpPr>
        <p:spPr bwMode="auto">
          <a:xfrm>
            <a:off x="5486400" y="2057400"/>
            <a:ext cx="3587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3" name="Line 16"/>
          <p:cNvSpPr>
            <a:spLocks noChangeShapeType="1"/>
          </p:cNvSpPr>
          <p:nvPr/>
        </p:nvSpPr>
        <p:spPr bwMode="auto">
          <a:xfrm flipH="1">
            <a:off x="2743200" y="2514600"/>
            <a:ext cx="863600" cy="576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4" name="Line 17"/>
          <p:cNvSpPr>
            <a:spLocks noChangeShapeType="1"/>
          </p:cNvSpPr>
          <p:nvPr/>
        </p:nvSpPr>
        <p:spPr bwMode="auto">
          <a:xfrm>
            <a:off x="5486400" y="2590800"/>
            <a:ext cx="503238" cy="5746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1043608" y="1730"/>
            <a:ext cx="77724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АКТУАЛЬНОСТЬ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458930"/>
            <a:ext cx="4608512" cy="12082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CC00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Река – это вода. А вода несёт жизнь. И растениям, и разным мелким букашкам, и птицам и крупным </a:t>
            </a:r>
            <a:r>
              <a:rPr lang="ru-RU" sz="1600" b="1" i="1" dirty="0" smtClean="0">
                <a:solidFill>
                  <a:srgbClr val="CC00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животным и людям</a:t>
            </a:r>
            <a:r>
              <a:rPr lang="ru-RU" sz="1600" b="1" i="1" dirty="0">
                <a:solidFill>
                  <a:srgbClr val="CC00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100" dirty="0">
              <a:solidFill>
                <a:srgbClr val="CC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0515" y="1988840"/>
            <a:ext cx="7254552" cy="40431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«Сказка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ложь,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в ней намёк, добрым молодцам урок» - эти слова мы знаем с детства. Сказка не только развивает, она воспитывает, знакомит ребёнка с окружающим миром, добром и злом. Она универсальный учитель. Сказку можно обсудить, обыграть, по её мотивам можно поставить кукольный спектакль, создать серии иллюстраций. А мы решили в своем проекте создать книгу, где дети принимают активное участие в её создании.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Прежде, чем создать книгу в группе , был проведён досуг «Берегите воду»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 занятия мы задали детям вопрос: «Как можно познакомить других детей с правилами сохранения чистой воды?» Дети решили, что они могут рассказать,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нарисовать, сочинить сказку и сделать книгу. Сказку дети решили назвать «Речка плакала»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5" descr="post-238590-1321119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6632"/>
            <a:ext cx="21605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63688" y="1412776"/>
            <a:ext cx="6552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200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Подготовительный этап:</a:t>
            </a:r>
          </a:p>
          <a:p>
            <a:pPr>
              <a:lnSpc>
                <a:spcPct val="90000"/>
              </a:lnSpc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Знакомство с жанром сказки, чтение сказок, рассматривание иллюстраций , знакомство с оформлением книги.</a:t>
            </a:r>
            <a:r>
              <a:rPr lang="ru-RU" altLang="ru-RU" sz="2800" dirty="0" smtClean="0">
                <a:latin typeface="Times New Roman" pitchFamily="18" charset="0"/>
              </a:rPr>
              <a:t>  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0" y="304800"/>
            <a:ext cx="77724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Этапы проекта</a:t>
            </a:r>
            <a:endParaRPr kumimoji="0" lang="ru-RU" sz="4400" b="1" i="1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13176"/>
            <a:ext cx="2608684" cy="17217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5" descr="post-238590-1321119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6632"/>
            <a:ext cx="21605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75656" y="1559852"/>
            <a:ext cx="667774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1800" dirty="0">
                <a:latin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Наблюдение и проведение индивидуальных бесед с детьми, для того чтобы узнать их запас знаний по данной теме; </a:t>
            </a:r>
          </a:p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проведение цикла познавательных занятий;</a:t>
            </a:r>
          </a:p>
          <a:p>
            <a:pPr eaLnBrk="1" hangingPunct="1">
              <a:buFontTx/>
              <a:buChar char="•"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anose="02020603050405020304" pitchFamily="18" charset="0"/>
              </a:rPr>
              <a:t>дидактические</a:t>
            </a:r>
            <a:r>
              <a:rPr lang="ru-RU" altLang="ru-RU" sz="1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itchFamily="18" charset="0"/>
                <a:cs typeface="Times New Roman" panose="02020603050405020304" pitchFamily="18" charset="0"/>
              </a:rPr>
              <a:t>игры;</a:t>
            </a:r>
          </a:p>
          <a:p>
            <a:pPr eaLnBrk="1" hangingPunct="1">
              <a:buFontTx/>
              <a:buChar char="•"/>
            </a:pPr>
            <a:r>
              <a:rPr lang="ru-RU" altLang="ru-RU" dirty="0" smtClean="0">
                <a:latin typeface="Times New Roman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altLang="ru-RU" dirty="0">
                <a:latin typeface="Times New Roman" pitchFamily="18" charset="0"/>
                <a:cs typeface="Times New Roman" panose="02020603050405020304" pitchFamily="18" charset="0"/>
              </a:rPr>
              <a:t>стендов;</a:t>
            </a:r>
          </a:p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itchFamily="18" charset="0"/>
                <a:cs typeface="Times New Roman" panose="02020603050405020304" pitchFamily="18" charset="0"/>
              </a:rPr>
              <a:t> работа </a:t>
            </a:r>
            <a:r>
              <a:rPr lang="ru-RU" altLang="ru-RU" dirty="0" smtClean="0">
                <a:latin typeface="Times New Roman" pitchFamily="18" charset="0"/>
                <a:cs typeface="Times New Roman" panose="02020603050405020304" pitchFamily="18" charset="0"/>
              </a:rPr>
              <a:t>с иллюстрациями о природе;</a:t>
            </a:r>
            <a:endParaRPr lang="ru-RU" altLang="ru-RU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itchFamily="18" charset="0"/>
                <a:cs typeface="Times New Roman" panose="02020603050405020304" pitchFamily="18" charset="0"/>
              </a:rPr>
              <a:t> консультации для родителей;</a:t>
            </a:r>
          </a:p>
          <a:p>
            <a:pPr eaLnBrk="1" hangingPunct="1">
              <a:buFontTx/>
              <a:buChar char="•"/>
            </a:pPr>
            <a:r>
              <a:rPr lang="ru-RU" altLang="ru-RU" dirty="0">
                <a:latin typeface="Times New Roman" pitchFamily="18" charset="0"/>
                <a:cs typeface="Times New Roman" panose="02020603050405020304" pitchFamily="18" charset="0"/>
              </a:rPr>
              <a:t> чтение стихов о </a:t>
            </a:r>
            <a:r>
              <a:rPr lang="ru-RU" altLang="ru-RU" dirty="0" smtClean="0">
                <a:latin typeface="Times New Roman" pitchFamily="18" charset="0"/>
                <a:cs typeface="Times New Roman" panose="02020603050405020304" pitchFamily="18" charset="0"/>
              </a:rPr>
              <a:t>природе</a:t>
            </a:r>
          </a:p>
          <a:p>
            <a:pPr eaLnBrk="1" hangingPunct="1">
              <a:buFontTx/>
              <a:buChar char="•"/>
            </a:pPr>
            <a:r>
              <a:rPr lang="ru-RU" altLang="ru-RU" dirty="0" smtClean="0">
                <a:latin typeface="Times New Roman" pitchFamily="18" charset="0"/>
                <a:cs typeface="Times New Roman" panose="02020603050405020304" pitchFamily="18" charset="0"/>
              </a:rPr>
              <a:t>сочинение самой сказки</a:t>
            </a:r>
            <a:r>
              <a:rPr lang="ru-RU" altLang="ru-RU" dirty="0" smtClean="0">
                <a:latin typeface="Times New Roman" pitchFamily="18" charset="0"/>
              </a:rPr>
              <a:t>. 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476672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Основной этап</a:t>
            </a:r>
            <a:endParaRPr lang="ru-RU" altLang="ru-RU" sz="3200" b="1" u="sng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83" y="5136269"/>
            <a:ext cx="2608684" cy="17217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5" descr="post-238590-1321119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2"/>
            <a:ext cx="21605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332656"/>
            <a:ext cx="7812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u="sng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3. Заключительный этап:</a:t>
            </a:r>
          </a:p>
          <a:p>
            <a:endParaRPr lang="ru-RU" altLang="ru-RU" sz="2800" b="1" i="1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endParaRPr lang="ru-RU" altLang="ru-RU" sz="2800" b="1" i="1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pPr>
              <a:buClr>
                <a:srgbClr val="FF00FF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книги- сказки</a:t>
            </a:r>
          </a:p>
          <a:p>
            <a:pPr>
              <a:buClr>
                <a:srgbClr val="FF00FF"/>
              </a:buClr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«Речка плакала»</a:t>
            </a:r>
          </a:p>
          <a:p>
            <a:pPr>
              <a:buClr>
                <a:srgbClr val="FF00FF"/>
              </a:buClr>
              <a:buFont typeface="Wingdings" pitchFamily="2" charset="2"/>
              <a:buChar char="Ø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FF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открытое занятие для детей подготовительной группы .</a:t>
            </a:r>
          </a:p>
          <a:p>
            <a:pPr>
              <a:buClr>
                <a:srgbClr val="FF00FF"/>
              </a:buClr>
              <a:buFont typeface="Wingdings" pitchFamily="2" charset="2"/>
              <a:buChar char="Ø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FF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плакатов  на тему  «Берегите природу» совместно с родителями </a:t>
            </a:r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.</a:t>
            </a:r>
            <a:endParaRPr lang="ru-RU" sz="28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1" y="5229200"/>
            <a:ext cx="2608684" cy="17217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5" descr="post-238590-1321119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21605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828800" y="2514600"/>
            <a:ext cx="6400800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Сформированы первичные представления о природе</a:t>
            </a:r>
            <a:r>
              <a:rPr kumimoji="0" lang="ru-RU" altLang="ru-RU" sz="4000" b="1" i="1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и отношения к ней</a:t>
            </a:r>
            <a:r>
              <a:rPr kumimoji="0" lang="ru-RU" altLang="ru-RU" sz="3200" b="1" i="1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endParaRPr kumimoji="0" lang="ru-RU" altLang="ru-RU" sz="3200" b="1" i="1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90600" y="68580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Ожидаемые результаты:</a:t>
            </a:r>
            <a:r>
              <a:rPr kumimoji="0" lang="ru-RU" alt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13176"/>
            <a:ext cx="2608684" cy="17217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444</Words>
  <Application>Microsoft Office PowerPoint</Application>
  <PresentationFormat>Экран (4:3)</PresentationFormat>
  <Paragraphs>82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Татьяна</cp:lastModifiedBy>
  <cp:revision>51</cp:revision>
  <dcterms:created xsi:type="dcterms:W3CDTF">2011-10-13T13:05:28Z</dcterms:created>
  <dcterms:modified xsi:type="dcterms:W3CDTF">2017-01-21T17:19:38Z</dcterms:modified>
</cp:coreProperties>
</file>